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2"/>
  </p:notesMasterIdLst>
  <p:sldIdLst>
    <p:sldId id="345" r:id="rId2"/>
    <p:sldId id="347" r:id="rId3"/>
    <p:sldId id="357" r:id="rId4"/>
    <p:sldId id="360" r:id="rId5"/>
    <p:sldId id="353" r:id="rId6"/>
    <p:sldId id="351" r:id="rId7"/>
    <p:sldId id="358" r:id="rId8"/>
    <p:sldId id="348" r:id="rId9"/>
    <p:sldId id="359" r:id="rId10"/>
    <p:sldId id="356" r:id="rId11"/>
  </p:sldIdLst>
  <p:sldSz cx="9906000" cy="6858000" type="A4"/>
  <p:notesSz cx="6797675" cy="9874250"/>
  <p:defaultTextStyle>
    <a:defPPr>
      <a:defRPr lang="ru-RU"/>
    </a:defPPr>
    <a:lvl1pPr marL="0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7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55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32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10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86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64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42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18" algn="l" defTabSz="9137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6B2"/>
    <a:srgbClr val="0033CC"/>
    <a:srgbClr val="0000FF"/>
    <a:srgbClr val="0452D2"/>
    <a:srgbClr val="0052AC"/>
    <a:srgbClr val="6666FF"/>
    <a:srgbClr val="0066FF"/>
    <a:srgbClr val="F4D6AA"/>
    <a:srgbClr val="9BE5FF"/>
    <a:srgbClr val="64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16" autoAdjust="0"/>
  </p:normalViewPr>
  <p:slideViewPr>
    <p:cSldViewPr>
      <p:cViewPr varScale="1">
        <p:scale>
          <a:sx n="72" d="100"/>
          <a:sy n="72" d="100"/>
        </p:scale>
        <p:origin x="1152" y="78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2945660" cy="495427"/>
          </a:xfrm>
          <a:prstGeom prst="rect">
            <a:avLst/>
          </a:prstGeom>
        </p:spPr>
        <p:txBody>
          <a:bodyPr vert="horz" lIns="91873" tIns="45935" rIns="91873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2"/>
            <a:ext cx="2945660" cy="495427"/>
          </a:xfrm>
          <a:prstGeom prst="rect">
            <a:avLst/>
          </a:prstGeom>
        </p:spPr>
        <p:txBody>
          <a:bodyPr vert="horz" lIns="91873" tIns="45935" rIns="91873" bIns="45935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3" tIns="45935" rIns="91873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</p:spPr>
        <p:txBody>
          <a:bodyPr vert="horz" lIns="91873" tIns="45935" rIns="91873" bIns="459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60" cy="495426"/>
          </a:xfrm>
          <a:prstGeom prst="rect">
            <a:avLst/>
          </a:prstGeom>
        </p:spPr>
        <p:txBody>
          <a:bodyPr vert="horz" lIns="91873" tIns="45935" rIns="91873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60" cy="495426"/>
          </a:xfrm>
          <a:prstGeom prst="rect">
            <a:avLst/>
          </a:prstGeom>
        </p:spPr>
        <p:txBody>
          <a:bodyPr vert="horz" lIns="91873" tIns="45935" rIns="91873" bIns="45935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1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32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89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3775" y="1235075"/>
            <a:ext cx="48101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71" y="1428"/>
            <a:ext cx="990452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3363695"/>
            <a:ext cx="8420100" cy="1470025"/>
          </a:xfrm>
        </p:spPr>
        <p:txBody>
          <a:bodyPr>
            <a:normAutofit/>
          </a:bodyPr>
          <a:lstStyle>
            <a:lvl1pPr>
              <a:defRPr sz="49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00" b="0">
                <a:solidFill>
                  <a:schemeClr val="bg1"/>
                </a:solidFill>
                <a:latin typeface="+mj-lt"/>
              </a:defRPr>
            </a:lvl1pPr>
            <a:lvl2pPr marL="44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3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8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374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5564" indent="0">
              <a:buNone/>
              <a:defRPr sz="2700"/>
            </a:lvl2pPr>
            <a:lvl3pPr marL="891131" indent="0">
              <a:buNone/>
              <a:defRPr sz="2300"/>
            </a:lvl3pPr>
            <a:lvl4pPr marL="1336696" indent="0">
              <a:buNone/>
              <a:defRPr sz="1900"/>
            </a:lvl4pPr>
            <a:lvl5pPr marL="1782261" indent="0">
              <a:buNone/>
              <a:defRPr sz="1900"/>
            </a:lvl5pPr>
            <a:lvl6pPr marL="2227825" indent="0">
              <a:buNone/>
              <a:defRPr sz="1900"/>
            </a:lvl6pPr>
            <a:lvl7pPr marL="2673392" indent="0">
              <a:buNone/>
              <a:defRPr sz="1900"/>
            </a:lvl7pPr>
            <a:lvl8pPr marL="3118958" indent="0">
              <a:buNone/>
              <a:defRPr sz="1900"/>
            </a:lvl8pPr>
            <a:lvl9pPr marL="3564522" indent="0">
              <a:buNone/>
              <a:defRPr sz="19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5564" indent="0">
              <a:buNone/>
              <a:defRPr sz="1200"/>
            </a:lvl2pPr>
            <a:lvl3pPr marL="891131" indent="0">
              <a:buNone/>
              <a:defRPr sz="1000"/>
            </a:lvl3pPr>
            <a:lvl4pPr marL="1336696" indent="0">
              <a:buNone/>
              <a:defRPr sz="900"/>
            </a:lvl4pPr>
            <a:lvl5pPr marL="1782261" indent="0">
              <a:buNone/>
              <a:defRPr sz="900"/>
            </a:lvl5pPr>
            <a:lvl6pPr marL="2227825" indent="0">
              <a:buNone/>
              <a:defRPr sz="900"/>
            </a:lvl6pPr>
            <a:lvl7pPr marL="2673392" indent="0">
              <a:buNone/>
              <a:defRPr sz="900"/>
            </a:lvl7pPr>
            <a:lvl8pPr marL="3118958" indent="0">
              <a:buNone/>
              <a:defRPr sz="900"/>
            </a:lvl8pPr>
            <a:lvl9pPr marL="356452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3" y="303213"/>
            <a:ext cx="2605485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0" y="303213"/>
            <a:ext cx="7654792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76" y="1914"/>
            <a:ext cx="990453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4" y="1606877"/>
            <a:ext cx="7930746" cy="4829253"/>
          </a:xfrm>
        </p:spPr>
        <p:txBody>
          <a:bodyPr/>
          <a:lstStyle>
            <a:lvl1pPr marL="310587" indent="0">
              <a:buFontTx/>
              <a:buNone/>
              <a:defRPr b="1">
                <a:latin typeface="+mj-lt"/>
              </a:defRPr>
            </a:lvl1pPr>
            <a:lvl2pPr marL="307873" indent="2715">
              <a:defRPr>
                <a:latin typeface="+mj-lt"/>
              </a:defRPr>
            </a:lvl2pPr>
            <a:lvl3pPr marL="537084" indent="-222429">
              <a:tabLst/>
              <a:defRPr>
                <a:latin typeface="+mj-lt"/>
              </a:defRPr>
            </a:lvl3pPr>
            <a:lvl4pPr marL="0" indent="307873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82"/>
            <a:ext cx="1000586" cy="376853"/>
          </a:xfrm>
          <a:prstGeom prst="rect">
            <a:avLst/>
          </a:prstGeom>
          <a:noFill/>
        </p:spPr>
        <p:txBody>
          <a:bodyPr wrap="square" lIns="78122" tIns="39061" rIns="78122" bIns="39061" rtlCol="0">
            <a:noAutofit/>
          </a:bodyPr>
          <a:lstStyle/>
          <a:p>
            <a:pPr defTabSz="891131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91188" y="501075"/>
            <a:ext cx="7948625" cy="1105803"/>
          </a:xfrm>
        </p:spPr>
        <p:txBody>
          <a:bodyPr/>
          <a:lstStyle>
            <a:lvl1pPr marL="0" marR="0" indent="0" defTabSz="8911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00"/>
            </a:lvl1pPr>
          </a:lstStyle>
          <a:p>
            <a:pPr marL="0" marR="0" lvl="0" indent="0" defTabSz="8911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472"/>
            <a:ext cx="9904530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4" y="1606877"/>
            <a:ext cx="7930746" cy="4829253"/>
          </a:xfrm>
        </p:spPr>
        <p:txBody>
          <a:bodyPr/>
          <a:lstStyle>
            <a:lvl1pPr marL="310587" indent="0">
              <a:buFontTx/>
              <a:buNone/>
              <a:defRPr b="1">
                <a:latin typeface="+mj-lt"/>
              </a:defRPr>
            </a:lvl1pPr>
            <a:lvl2pPr marL="310587" indent="0">
              <a:defRPr>
                <a:latin typeface="+mj-lt"/>
              </a:defRPr>
            </a:lvl2pPr>
            <a:lvl3pPr marL="537084" indent="-222429">
              <a:defRPr>
                <a:latin typeface="+mj-lt"/>
              </a:defRPr>
            </a:lvl3pPr>
            <a:lvl4pPr marL="0" indent="307873">
              <a:defRPr>
                <a:latin typeface="+mj-lt"/>
              </a:defRPr>
            </a:lvl4pPr>
            <a:lvl5pPr marL="122607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90420" y="501075"/>
            <a:ext cx="7949393" cy="1105803"/>
          </a:xfrm>
        </p:spPr>
        <p:txBody>
          <a:bodyPr/>
          <a:lstStyle>
            <a:lvl1pPr marL="0" marR="0" indent="0" defTabSz="8911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00"/>
            </a:lvl1pPr>
          </a:lstStyle>
          <a:p>
            <a:pPr marL="0" marR="0" lvl="0" indent="0" defTabSz="8911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2"/>
            <a:ext cx="990453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4" y="1012506"/>
            <a:ext cx="7930746" cy="202463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4" y="3429720"/>
            <a:ext cx="7930746" cy="3006404"/>
          </a:xfrm>
        </p:spPr>
        <p:txBody>
          <a:bodyPr anchor="t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55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1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2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7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3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8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76" y="1914"/>
            <a:ext cx="990453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2"/>
            <a:ext cx="3922494" cy="46957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9" y="1606872"/>
            <a:ext cx="3948638" cy="46957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3" y="1606872"/>
            <a:ext cx="3980982" cy="5680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564" indent="0">
              <a:buNone/>
              <a:defRPr sz="1900" b="1"/>
            </a:lvl2pPr>
            <a:lvl3pPr marL="891131" indent="0">
              <a:buNone/>
              <a:defRPr sz="1800" b="1"/>
            </a:lvl3pPr>
            <a:lvl4pPr marL="1336696" indent="0">
              <a:buNone/>
              <a:defRPr sz="1600" b="1"/>
            </a:lvl4pPr>
            <a:lvl5pPr marL="1782261" indent="0">
              <a:buNone/>
              <a:defRPr sz="1600" b="1"/>
            </a:lvl5pPr>
            <a:lvl6pPr marL="2227825" indent="0">
              <a:buNone/>
              <a:defRPr sz="1600" b="1"/>
            </a:lvl6pPr>
            <a:lvl7pPr marL="2673392" indent="0">
              <a:buNone/>
              <a:defRPr sz="1600" b="1"/>
            </a:lvl7pPr>
            <a:lvl8pPr marL="3118958" indent="0">
              <a:buNone/>
              <a:defRPr sz="1600" b="1"/>
            </a:lvl8pPr>
            <a:lvl9pPr marL="356452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3" y="2174876"/>
            <a:ext cx="3980982" cy="42612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4" y="1606872"/>
            <a:ext cx="3886810" cy="5680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564" indent="0">
              <a:buNone/>
              <a:defRPr sz="1900" b="1"/>
            </a:lvl2pPr>
            <a:lvl3pPr marL="891131" indent="0">
              <a:buNone/>
              <a:defRPr sz="1800" b="1"/>
            </a:lvl3pPr>
            <a:lvl4pPr marL="1336696" indent="0">
              <a:buNone/>
              <a:defRPr sz="1600" b="1"/>
            </a:lvl4pPr>
            <a:lvl5pPr marL="1782261" indent="0">
              <a:buNone/>
              <a:defRPr sz="1600" b="1"/>
            </a:lvl5pPr>
            <a:lvl6pPr marL="2227825" indent="0">
              <a:buNone/>
              <a:defRPr sz="1600" b="1"/>
            </a:lvl6pPr>
            <a:lvl7pPr marL="2673392" indent="0">
              <a:buNone/>
              <a:defRPr sz="1600" b="1"/>
            </a:lvl7pPr>
            <a:lvl8pPr marL="3118958" indent="0">
              <a:buNone/>
              <a:defRPr sz="1600" b="1"/>
            </a:lvl8pPr>
            <a:lvl9pPr marL="356452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4" y="2188098"/>
            <a:ext cx="3886810" cy="42480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76" y="1914"/>
            <a:ext cx="9904530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73635" y="5872591"/>
            <a:ext cx="614714" cy="653106"/>
          </a:xfrm>
          <a:prstGeom prst="rect">
            <a:avLst/>
          </a:prstGeom>
        </p:spPr>
        <p:txBody>
          <a:bodyPr vert="horz" lIns="104215" tIns="52107" rIns="104215" bIns="52107" rtlCol="0" anchor="ctr">
            <a:normAutofit/>
          </a:bodyPr>
          <a:lstStyle>
            <a:lvl1pPr algn="ctr">
              <a:defRPr sz="23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7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5564" indent="0">
              <a:buNone/>
              <a:defRPr sz="1200"/>
            </a:lvl2pPr>
            <a:lvl3pPr marL="891131" indent="0">
              <a:buNone/>
              <a:defRPr sz="1000"/>
            </a:lvl3pPr>
            <a:lvl4pPr marL="1336696" indent="0">
              <a:buNone/>
              <a:defRPr sz="900"/>
            </a:lvl4pPr>
            <a:lvl5pPr marL="1782261" indent="0">
              <a:buNone/>
              <a:defRPr sz="900"/>
            </a:lvl5pPr>
            <a:lvl6pPr marL="2227825" indent="0">
              <a:buNone/>
              <a:defRPr sz="900"/>
            </a:lvl6pPr>
            <a:lvl7pPr marL="2673392" indent="0">
              <a:buNone/>
              <a:defRPr sz="900"/>
            </a:lvl7pPr>
            <a:lvl8pPr marL="3118958" indent="0">
              <a:buNone/>
              <a:defRPr sz="900"/>
            </a:lvl8pPr>
            <a:lvl9pPr marL="356452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55" y="490026"/>
            <a:ext cx="7955862" cy="1110281"/>
          </a:xfrm>
          <a:prstGeom prst="rect">
            <a:avLst/>
          </a:prstGeom>
        </p:spPr>
        <p:txBody>
          <a:bodyPr vert="horz" lIns="104215" tIns="52107" rIns="104215" bIns="52107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3955" y="1600200"/>
            <a:ext cx="7955862" cy="4835924"/>
          </a:xfrm>
          <a:prstGeom prst="rect">
            <a:avLst/>
          </a:prstGeom>
        </p:spPr>
        <p:txBody>
          <a:bodyPr vert="horz" lIns="104215" tIns="52107" rIns="104215" bIns="52107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7"/>
            <a:ext cx="2311400" cy="365125"/>
          </a:xfrm>
          <a:prstGeom prst="rect">
            <a:avLst/>
          </a:prstGeom>
        </p:spPr>
        <p:txBody>
          <a:bodyPr vert="horz" lIns="104215" tIns="52107" rIns="104215" bIns="52107" rtlCol="0" anchor="ctr"/>
          <a:lstStyle>
            <a:lvl1pPr algn="l" defTabSz="89113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3" y="6356357"/>
            <a:ext cx="3136900" cy="365125"/>
          </a:xfrm>
          <a:prstGeom prst="rect">
            <a:avLst/>
          </a:prstGeom>
        </p:spPr>
        <p:txBody>
          <a:bodyPr vert="horz" lIns="104215" tIns="52107" rIns="104215" bIns="52107" rtlCol="0" anchor="ctr"/>
          <a:lstStyle>
            <a:lvl1pPr algn="ctr" defTabSz="89113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758" y="6041425"/>
            <a:ext cx="671354" cy="631834"/>
          </a:xfrm>
          <a:prstGeom prst="rect">
            <a:avLst/>
          </a:prstGeom>
        </p:spPr>
        <p:txBody>
          <a:bodyPr vert="horz" lIns="104215" tIns="52107" rIns="104215" bIns="52107" rtlCol="0" anchor="ctr">
            <a:normAutofit/>
          </a:bodyPr>
          <a:lstStyle>
            <a:lvl1pPr algn="ctr" defTabSz="891131">
              <a:lnSpc>
                <a:spcPts val="2052"/>
              </a:lnSpc>
              <a:defRPr sz="23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hdr="0" ftr="0" dt="0"/>
  <p:txStyles>
    <p:titleStyle>
      <a:lvl1pPr algn="l" defTabSz="891131" rtl="0" eaLnBrk="1" latinLnBrk="0" hangingPunct="1">
        <a:lnSpc>
          <a:spcPts val="4442"/>
        </a:lnSpc>
        <a:spcBef>
          <a:spcPct val="0"/>
        </a:spcBef>
        <a:buNone/>
        <a:defRPr sz="36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587" indent="0" algn="l" defTabSz="891131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587" indent="0" algn="l" defTabSz="891131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8968" indent="-222429" algn="l" defTabSz="891131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7873" algn="just" defTabSz="891131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071" indent="0" algn="l" defTabSz="891131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0608" indent="-222784" algn="l" defTabSz="89113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6172" indent="-222784" algn="l" defTabSz="89113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1740" indent="-222784" algn="l" defTabSz="89113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7306" indent="-222784" algn="l" defTabSz="89113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564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131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696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261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825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392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8958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522" algn="l" defTabSz="891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77626188FDACB4589B2D1A1163E81528F4E510E8E30C583B9FB1F6410FB0A3E418E63188F594EA80F6336E52DE9190561A0F5EB736F9CE0A7F5B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13" Type="http://schemas.openxmlformats.org/officeDocument/2006/relationships/image" Target="../media/image16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12" Type="http://schemas.openxmlformats.org/officeDocument/2006/relationships/image" Target="../media/image15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3.png" /><Relationship Id="rId4" Type="http://schemas.openxmlformats.org/officeDocument/2006/relationships/image" Target="../media/image7.png" /><Relationship Id="rId9" Type="http://schemas.openxmlformats.org/officeDocument/2006/relationships/image" Target="../media/image12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Relationship Id="rId9" Type="http://schemas.openxmlformats.org/officeDocument/2006/relationships/image" Target="../media/image2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0532" y="2492897"/>
            <a:ext cx="8420100" cy="14684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sz="1800" dirty="0"/>
              <a:t>УПРАВЛЕНИЕ ФЕДЕРАЛЬНОЙ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ru-RU" sz="1800" dirty="0"/>
              <a:t>НАЛОГОВОЙ СЛУЖБЫ ПО АЛТАЙСКОМУ КРАЮ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2611" y="3861048"/>
            <a:ext cx="7135415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/>
              <a:t>Новый специальный налоговый режим для самозанятых на территории Алтайского края</a:t>
            </a:r>
          </a:p>
        </p:txBody>
      </p:sp>
      <p:pic>
        <p:nvPicPr>
          <p:cNvPr id="3076" name="Picture 9" descr="триколо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8229"/>
            <a:ext cx="428229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1208585" y="5157192"/>
            <a:ext cx="7487973" cy="15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 defTabSz="915504"/>
            <a:r>
              <a:rPr lang="ru-RU" sz="2400" dirty="0">
                <a:solidFill>
                  <a:schemeClr val="bg1"/>
                </a:solidFill>
                <a:latin typeface="+mj-lt"/>
              </a:rPr>
              <a:t>Главный государственный налоговый инспектор </a:t>
            </a:r>
          </a:p>
          <a:p>
            <a:pPr algn="ctr" defTabSz="915504"/>
            <a:r>
              <a:rPr lang="ru-RU" sz="2400" dirty="0">
                <a:solidFill>
                  <a:schemeClr val="bg1"/>
                </a:solidFill>
                <a:latin typeface="+mj-lt"/>
              </a:rPr>
              <a:t>Отдела налогообложения юридических лиц</a:t>
            </a:r>
          </a:p>
          <a:p>
            <a:pPr algn="ctr" defTabSz="915504"/>
            <a:r>
              <a:rPr lang="ru-RU" sz="2400" dirty="0">
                <a:solidFill>
                  <a:schemeClr val="bg1"/>
                </a:solidFill>
                <a:latin typeface="+mj-lt"/>
              </a:rPr>
              <a:t>УФНС России по Алтайскому краю </a:t>
            </a:r>
          </a:p>
          <a:p>
            <a:pPr algn="ctr" defTabSz="915504"/>
            <a:r>
              <a:rPr lang="ru-RU" sz="2400" dirty="0">
                <a:solidFill>
                  <a:schemeClr val="bg1"/>
                </a:solidFill>
                <a:latin typeface="+mj-lt"/>
              </a:rPr>
              <a:t>Жуков Сергей Александрович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33682" y="3363488"/>
            <a:ext cx="8420689" cy="97986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3000" b="0" kern="0" dirty="0"/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0512" y="3140968"/>
            <a:ext cx="8352928" cy="3096344"/>
          </a:xfrm>
          <a:noFill/>
        </p:spPr>
        <p:txBody>
          <a:bodyPr>
            <a:noAutofit/>
          </a:bodyPr>
          <a:lstStyle/>
          <a:p>
            <a:endParaRPr lang="ru-RU" sz="1800" dirty="0">
              <a:solidFill>
                <a:schemeClr val="tx1"/>
              </a:solidFill>
              <a:latin typeface="+mn-lt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Статья 1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В соответствии с частями 1.1 и 1.2 статьи 1 Федерального закона от 27 ноября 2018 года N 422-ФЗ «О проведении эксперимента по установлению специального налогового режима «Налог на профессиональный доход»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ввести в действие на территории Алтайского края </a:t>
            </a:r>
            <a:r>
              <a:rPr lang="ru-RU" sz="1800" dirty="0">
                <a:solidFill>
                  <a:srgbClr val="0033CC"/>
                </a:solidFill>
                <a:latin typeface="+mn-lt"/>
              </a:rPr>
              <a:t>с 1 июля 2020 года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специальный налоговый режим "Налог на профессиональный доход".</a:t>
            </a:r>
            <a:endParaRPr lang="ru-RU" sz="1800" dirty="0">
              <a:solidFill>
                <a:schemeClr val="tx1"/>
              </a:solidFill>
              <a:latin typeface="+mn-lt"/>
              <a:hlinkClick r:id="rId3"/>
            </a:endParaRPr>
          </a:p>
          <a:p>
            <a:endParaRPr lang="ru-RU" sz="1800" b="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ru-RU" sz="18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4558" y="260649"/>
            <a:ext cx="7948625" cy="144015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ФЕДЕРАЛЬНЫЙ ЗАКОН О ПРОВЕДЕНИИ ЭКСПЕРИМЕНТА ПО УСТАНОВЛЕНИЮ СПЕЦИАЛЬНОГО НАЛОГОВОГО РЕЖИМА 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«НАЛОГ НА ПРОФЕССИОНАЛЬНЫЙ ДОХОД» 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от 27.11.2018 № 422-ФЗ</a:t>
            </a:r>
            <a:r>
              <a:rPr lang="ru-RU" sz="220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7754" y="6041609"/>
            <a:ext cx="672068" cy="6320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541" y="1628800"/>
            <a:ext cx="8112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2000" b="1" dirty="0">
              <a:solidFill>
                <a:srgbClr val="0052AC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52AC"/>
                </a:solidFill>
              </a:rPr>
              <a:t>ЗАКОН  АЛТАЙСКОГО  КРАЯ  от  06.05 2020 № 25-ЗС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52AC"/>
                </a:solidFill>
              </a:rPr>
              <a:t>«О ВВЕДЕНИИ НА ТЕРРИТОРИИ АЛТАЙСКОГО КРАЯ СПЕЦИАЛЬНОГО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52AC"/>
                </a:solidFill>
              </a:rPr>
              <a:t>НАЛОГОВОГО РЕЖИМА "НАЛОГ НА ПРОФЕССИОНАЛЬНЫЙ ДОХОД»</a:t>
            </a:r>
            <a:endParaRPr lang="en-US" sz="2000" b="1" dirty="0">
              <a:solidFill>
                <a:srgbClr val="0052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9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Самозанятые Алтайского края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br>
              <a:rPr lang="ru-RU" sz="3200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Статистика на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6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.11.2020 </a:t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5" descr="D:\ролик фото\Новая папка\фл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78" y="1516261"/>
            <a:ext cx="1395450" cy="9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ролик фото\Новая папка\санте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07" y="1484784"/>
            <a:ext cx="1427636" cy="9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ролик фото\Новая папка\виз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3716513"/>
            <a:ext cx="1368152" cy="8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ролик фото\кон син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484784"/>
            <a:ext cx="1368151" cy="9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ролик фото\3 ло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2670956"/>
            <a:ext cx="1368152" cy="89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ролик фото\Новая папка\ман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12" y="2640520"/>
            <a:ext cx="1342411" cy="9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ролик фото\Новая папка\электр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2636393"/>
            <a:ext cx="1368152" cy="9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:\ролик фото\Новая папка\фото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92" y="2636912"/>
            <a:ext cx="1362381" cy="9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ролик фото\Новая папка\электр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71" y="1505937"/>
            <a:ext cx="1402219" cy="9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ролик фото\вступ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3716513"/>
            <a:ext cx="1368152" cy="8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:\ролик фото\Новая папка\реп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46" y="3716513"/>
            <a:ext cx="1404793" cy="8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ролик фото\Новая папка\аренд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22" y="3716514"/>
            <a:ext cx="1333982" cy="8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2520" y="4797152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sz="2800" b="1" i="1" u="none" strike="noStrike" cap="none" normalizeH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7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59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плательщиков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НПД в Алтайском крае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Самозанятые Алтайского края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br>
              <a:rPr lang="ru-RU" sz="3200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Статистика на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6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.11.2020 </a:t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2520" y="4797152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sz="2800" b="1" i="1" u="none" strike="noStrike" cap="none" normalizeH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7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59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плательщиков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НПД в Алтайском крае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7" y="1484784"/>
            <a:ext cx="9040326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2560" y="404667"/>
            <a:ext cx="7852614" cy="1105803"/>
          </a:xfrm>
        </p:spPr>
        <p:txBody>
          <a:bodyPr>
            <a:normAutofit/>
          </a:bodyPr>
          <a:lstStyle/>
          <a:p>
            <a:pPr lvl="0" algn="ctr"/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184643"/>
            <a:ext cx="184634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3957"/>
            <a:ext cx="184634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2520" y="184482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dirty="0"/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 ведении деятельности не имеют работодателя, с которым заключен трудовой договор.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Не привлекают для этой деятельности наемных работников по трудовым договорам.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Доход от самостоятельного ведения деятельности или использования имущества.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Лимит доходов не превышает в год 2,4 млн.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536" y="40466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Условия применения специального – налогового режима НПД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197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533" y="332657"/>
            <a:ext cx="7814355" cy="648073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  <a:endParaRPr lang="ru-RU" sz="2400" cap="all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94388" y="6173658"/>
            <a:ext cx="512131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1424608" y="1844824"/>
            <a:ext cx="3780420" cy="1208502"/>
          </a:xfrm>
          <a:prstGeom prst="rect">
            <a:avLst/>
          </a:prstGeom>
        </p:spPr>
        <p:txBody>
          <a:bodyPr wrap="square" lIns="99541" tIns="49767" rIns="99541" bIns="49767">
            <a:spAutoFit/>
          </a:bodyPr>
          <a:lstStyle/>
          <a:p>
            <a:pPr defTabSz="1109464"/>
            <a:r>
              <a:rPr lang="ru-RU" b="1" dirty="0">
                <a:cs typeface="Times New Roman" panose="02020603050405020304" pitchFamily="18" charset="0"/>
              </a:rPr>
              <a:t>Без визита в налоговую</a:t>
            </a:r>
          </a:p>
          <a:p>
            <a:pPr defTabSz="1109464"/>
            <a:r>
              <a:rPr lang="ru-RU" dirty="0">
                <a:cs typeface="Times New Roman" panose="02020603050405020304" pitchFamily="18" charset="0"/>
              </a:rPr>
              <a:t>онлайн регистрация/снятие с учета</a:t>
            </a:r>
          </a:p>
          <a:p>
            <a:pPr defTabSz="1109464"/>
            <a:r>
              <a:rPr lang="ru-RU" dirty="0">
                <a:cs typeface="Times New Roman" panose="02020603050405020304" pitchFamily="18" charset="0"/>
              </a:rPr>
              <a:t>уплата налога, в т.ч с помощью карты в приложении</a:t>
            </a:r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452D2">
                <a:tint val="45000"/>
                <a:satMod val="400000"/>
              </a:srgbClr>
            </a:duotone>
            <a:lum bright="-20000" contrast="20000"/>
          </a:blip>
          <a:stretch>
            <a:fillRect/>
          </a:stretch>
        </p:blipFill>
        <p:spPr>
          <a:xfrm>
            <a:off x="632520" y="1988840"/>
            <a:ext cx="626679" cy="5426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452D2">
                <a:tint val="45000"/>
                <a:satMod val="400000"/>
              </a:srgbClr>
            </a:duotone>
            <a:lum bright="-20000" contrast="20000"/>
          </a:blip>
          <a:stretch>
            <a:fillRect/>
          </a:stretch>
        </p:blipFill>
        <p:spPr>
          <a:xfrm>
            <a:off x="560512" y="5229200"/>
            <a:ext cx="776225" cy="590798"/>
          </a:xfrm>
          <a:prstGeom prst="rect">
            <a:avLst/>
          </a:prstGeom>
          <a:noFill/>
          <a:ln w="3175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52678" y="1974400"/>
            <a:ext cx="560868" cy="563909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43" name="Линия"/>
          <p:cNvSpPr/>
          <p:nvPr/>
        </p:nvSpPr>
        <p:spPr>
          <a:xfrm flipH="1" flipV="1">
            <a:off x="5313040" y="1988840"/>
            <a:ext cx="744082" cy="592024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72" tIns="41472" rIns="41472" bIns="41472" numCol="1" anchor="ctr">
            <a:noAutofit/>
          </a:bodyPr>
          <a:lstStyle/>
          <a:p>
            <a:pPr defTabSz="995412"/>
            <a:endParaRPr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5" name="Линия"/>
          <p:cNvSpPr/>
          <p:nvPr/>
        </p:nvSpPr>
        <p:spPr>
          <a:xfrm flipV="1">
            <a:off x="5313040" y="1988840"/>
            <a:ext cx="627968" cy="592024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72" tIns="41472" rIns="41472" bIns="41472" numCol="1" anchor="ctr">
            <a:noAutofit/>
          </a:bodyPr>
          <a:lstStyle/>
          <a:p>
            <a:pPr defTabSz="995412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rgbClr val="FFFFFF"/>
              </a:solidFill>
              <a:latin typeface="Calibri"/>
              <a:sym typeface="Helvetica Neue Medium"/>
            </a:endParaRPr>
          </a:p>
        </p:txBody>
      </p:sp>
      <p:pic>
        <p:nvPicPr>
          <p:cNvPr id="49" name="Рисунок 81" descr="Кассовый аппарат">
            <a:extLst>
              <a:ext uri="{FF2B5EF4-FFF2-40B4-BE49-F238E27FC236}">
                <a16:creationId xmlns:a16="http://schemas.microsoft.com/office/drawing/2014/main" id="{825052DE-A151-4165-9B60-DE85803D3D9A}"/>
              </a:ext>
            </a:extLst>
          </p:cNvPr>
          <p:cNvPicPr>
            <a:picLocks noChangeAspect="1"/>
          </p:cNvPicPr>
          <p:nvPr/>
        </p:nvPicPr>
        <p:blipFill>
          <a:blip cstate="print">
            <a:alphaModFix amt="94000"/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49" y="2867229"/>
            <a:ext cx="929071" cy="777795"/>
          </a:xfrm>
          <a:prstGeom prst="rect">
            <a:avLst/>
          </a:prstGeom>
        </p:spPr>
      </p:pic>
      <p:grpSp>
        <p:nvGrpSpPr>
          <p:cNvPr id="5" name="Группа"/>
          <p:cNvGrpSpPr/>
          <p:nvPr/>
        </p:nvGrpSpPr>
        <p:grpSpPr>
          <a:xfrm>
            <a:off x="5313040" y="2780928"/>
            <a:ext cx="792088" cy="792088"/>
            <a:chOff x="-3603353" y="550680"/>
            <a:chExt cx="892058" cy="895503"/>
          </a:xfrm>
        </p:grpSpPr>
        <p:sp>
          <p:nvSpPr>
            <p:cNvPr id="51" name="Линия"/>
            <p:cNvSpPr/>
            <p:nvPr/>
          </p:nvSpPr>
          <p:spPr>
            <a:xfrm flipV="1">
              <a:off x="-3603353" y="550680"/>
              <a:ext cx="892058" cy="861776"/>
            </a:xfrm>
            <a:prstGeom prst="line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412"/>
              <a:endParaRPr dirty="0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2" name="Линия"/>
            <p:cNvSpPr/>
            <p:nvPr/>
          </p:nvSpPr>
          <p:spPr>
            <a:xfrm flipH="1" flipV="1">
              <a:off x="-3472183" y="588071"/>
              <a:ext cx="754638" cy="858112"/>
            </a:xfrm>
            <a:prstGeom prst="line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412"/>
              <a:endParaRPr dirty="0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</p:grpSp>
      <p:pic>
        <p:nvPicPr>
          <p:cNvPr id="53" name="Изображение" descr="Изображение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41032" y="4077072"/>
            <a:ext cx="827878" cy="577825"/>
          </a:xfrm>
          <a:prstGeom prst="rect">
            <a:avLst/>
          </a:prstGeom>
          <a:noFill/>
          <a:ln w="3175">
            <a:miter lim="400000"/>
          </a:ln>
        </p:spPr>
      </p:pic>
      <p:grpSp>
        <p:nvGrpSpPr>
          <p:cNvPr id="6" name="Группа"/>
          <p:cNvGrpSpPr/>
          <p:nvPr/>
        </p:nvGrpSpPr>
        <p:grpSpPr>
          <a:xfrm>
            <a:off x="5313040" y="5435917"/>
            <a:ext cx="802942" cy="855292"/>
            <a:chOff x="0" y="123631"/>
            <a:chExt cx="619753" cy="619253"/>
          </a:xfrm>
        </p:grpSpPr>
        <p:pic>
          <p:nvPicPr>
            <p:cNvPr id="55" name="Изображение" descr="Изображение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0000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0" y="123631"/>
              <a:ext cx="619753" cy="619253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56" name="24"/>
            <p:cNvSpPr txBox="1"/>
            <p:nvPr/>
          </p:nvSpPr>
          <p:spPr>
            <a:xfrm>
              <a:off x="71589" y="247340"/>
              <a:ext cx="248750" cy="2481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580" tIns="32580" rIns="32580" bIns="32580" numCol="1" anchor="ctr">
              <a:spAutoFit/>
            </a:bodyPr>
            <a:lstStyle>
              <a:lvl1pPr algn="l" defTabSz="457200">
                <a:defRPr sz="2600" b="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800" dirty="0">
                  <a:solidFill>
                    <a:schemeClr val="accent6">
                      <a:lumMod val="75000"/>
                    </a:schemeClr>
                  </a:solidFill>
                </a:rPr>
                <a:t>24</a:t>
              </a:r>
            </a:p>
          </p:txBody>
        </p:sp>
      </p:grpSp>
      <p:sp>
        <p:nvSpPr>
          <p:cNvPr id="59" name="Ставка 4-6%, а не 13%"/>
          <p:cNvSpPr txBox="1"/>
          <p:nvPr/>
        </p:nvSpPr>
        <p:spPr>
          <a:xfrm>
            <a:off x="1424608" y="3155220"/>
            <a:ext cx="2893138" cy="8316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472" tIns="41472" rIns="41472" bIns="41472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0">
                <a:latin typeface="Avenir Next"/>
                <a:ea typeface="Avenir Next"/>
                <a:cs typeface="Avenir Next"/>
              </a:defRPr>
            </a:lvl1pPr>
          </a:lstStyle>
          <a:p>
            <a:pPr defTabSz="1109464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800" b="1" dirty="0">
                <a:latin typeface="+mn-lt"/>
                <a:ea typeface="+mn-ea"/>
                <a:cs typeface="Times New Roman" panose="02020603050405020304" pitchFamily="18" charset="0"/>
                <a:sym typeface="Avenir Next"/>
              </a:rPr>
              <a:t>Ставка 4-6%</a:t>
            </a:r>
            <a:r>
              <a:rPr lang="ru-RU" sz="1800" b="1" dirty="0">
                <a:latin typeface="+mn-lt"/>
                <a:ea typeface="+mn-ea"/>
                <a:cs typeface="Times New Roman" panose="02020603050405020304" pitchFamily="18" charset="0"/>
                <a:sym typeface="Avenir Next"/>
              </a:rPr>
              <a:t> от выручки.</a:t>
            </a:r>
          </a:p>
          <a:p>
            <a:pPr defTabSz="1109464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800" dirty="0">
                <a:latin typeface="+mn-lt"/>
                <a:ea typeface="+mn-ea"/>
                <a:cs typeface="Times New Roman" panose="02020603050405020304" pitchFamily="18" charset="0"/>
                <a:sym typeface="Avenir Next"/>
              </a:rPr>
              <a:t>без уплаты страховых взносов</a:t>
            </a:r>
            <a:endParaRPr sz="1800" dirty="0">
              <a:latin typeface="+mn-lt"/>
              <a:ea typeface="+mn-ea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7" name="Группа"/>
          <p:cNvGrpSpPr/>
          <p:nvPr/>
        </p:nvGrpSpPr>
        <p:grpSpPr>
          <a:xfrm>
            <a:off x="560512" y="3140968"/>
            <a:ext cx="660130" cy="580075"/>
            <a:chOff x="-775387" y="-318352"/>
            <a:chExt cx="745037" cy="666211"/>
          </a:xfrm>
        </p:grpSpPr>
        <p:sp>
          <p:nvSpPr>
            <p:cNvPr id="61" name="%"/>
            <p:cNvSpPr txBox="1"/>
            <p:nvPr/>
          </p:nvSpPr>
          <p:spPr>
            <a:xfrm>
              <a:off x="-588285" y="-211059"/>
              <a:ext cx="260138" cy="5182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2580" tIns="32580" rIns="32580" bIns="32580" numCol="1" anchor="ctr">
              <a:noAutofit/>
            </a:bodyPr>
            <a:lstStyle>
              <a:lvl1pPr defTabSz="457200">
                <a:defRPr sz="2900" b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900" dirty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pic>
          <p:nvPicPr>
            <p:cNvPr id="62" name="Изображение" descr="Изображение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0452D2">
                  <a:tint val="45000"/>
                  <a:satMod val="400000"/>
                </a:srgbClr>
              </a:duotone>
              <a:lum bright="-20000" contrast="20000"/>
            </a:blip>
            <a:stretch>
              <a:fillRect/>
            </a:stretch>
          </p:blipFill>
          <p:spPr>
            <a:xfrm>
              <a:off x="-775387" y="-318352"/>
              <a:ext cx="745037" cy="666211"/>
            </a:xfrm>
            <a:prstGeom prst="rect">
              <a:avLst/>
            </a:prstGeom>
            <a:noFill/>
            <a:ln w="3175">
              <a:miter lim="400000"/>
            </a:ln>
          </p:spPr>
        </p:pic>
      </p:grpSp>
      <p:grpSp>
        <p:nvGrpSpPr>
          <p:cNvPr id="8" name="Группа"/>
          <p:cNvGrpSpPr/>
          <p:nvPr/>
        </p:nvGrpSpPr>
        <p:grpSpPr>
          <a:xfrm>
            <a:off x="560512" y="4149080"/>
            <a:ext cx="683898" cy="647296"/>
            <a:chOff x="-29330" y="141"/>
            <a:chExt cx="567194" cy="882471"/>
          </a:xfrm>
        </p:grpSpPr>
        <p:pic>
          <p:nvPicPr>
            <p:cNvPr id="64" name="Изображение" descr="Изображение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0452D2">
                  <a:tint val="45000"/>
                  <a:satMod val="400000"/>
                </a:srgbClr>
              </a:duotone>
              <a:lum bright="-20000" contrast="20000"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65" name="₽"/>
            <p:cNvSpPr txBox="1"/>
            <p:nvPr/>
          </p:nvSpPr>
          <p:spPr>
            <a:xfrm>
              <a:off x="111212" y="345315"/>
              <a:ext cx="282091" cy="4238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600" dirty="0">
                  <a:solidFill>
                    <a:schemeClr val="accent6">
                      <a:lumMod val="75000"/>
                    </a:schemeClr>
                  </a:solidFill>
                </a:rPr>
                <a:t>₽</a:t>
              </a:r>
            </a:p>
          </p:txBody>
        </p:sp>
      </p:grpSp>
      <p:sp>
        <p:nvSpPr>
          <p:cNvPr id="329" name="Прямоугольник 328"/>
          <p:cNvSpPr/>
          <p:nvPr/>
        </p:nvSpPr>
        <p:spPr>
          <a:xfrm>
            <a:off x="704528" y="98072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4476B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 взаимодействие  через  мобильное  приложение «мой налог</a:t>
            </a:r>
            <a:r>
              <a:rPr lang="ru-RU" cap="all" dirty="0">
                <a:solidFill>
                  <a:srgbClr val="0052A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52AC"/>
              </a:solidFill>
            </a:endParaRPr>
          </a:p>
        </p:txBody>
      </p:sp>
      <p:pic>
        <p:nvPicPr>
          <p:cNvPr id="55297" name="Picture 1" descr="D:\hotpng.com (165).png"/>
          <p:cNvPicPr>
            <a:picLocks noChangeAspect="1" noChangeArrowheads="1"/>
          </p:cNvPicPr>
          <p:nvPr/>
        </p:nvPicPr>
        <p:blipFill>
          <a:blip r:embed="rId9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799766" y="332656"/>
            <a:ext cx="2106234" cy="1944216"/>
          </a:xfrm>
          <a:prstGeom prst="rect">
            <a:avLst/>
          </a:prstGeom>
          <a:noFill/>
        </p:spPr>
      </p:pic>
      <p:sp>
        <p:nvSpPr>
          <p:cNvPr id="331" name="Прямоугольник 330"/>
          <p:cNvSpPr/>
          <p:nvPr/>
        </p:nvSpPr>
        <p:spPr>
          <a:xfrm>
            <a:off x="1424608" y="414908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Налоговый капитал на развитие</a:t>
            </a:r>
          </a:p>
          <a:p>
            <a:r>
              <a:rPr lang="ru-RU" dirty="0"/>
              <a:t>10 тыс. рублей</a:t>
            </a:r>
          </a:p>
        </p:txBody>
      </p:sp>
      <p:sp>
        <p:nvSpPr>
          <p:cNvPr id="332" name="Прямоугольник 331"/>
          <p:cNvSpPr/>
          <p:nvPr/>
        </p:nvSpPr>
        <p:spPr>
          <a:xfrm>
            <a:off x="1424608" y="5013176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Без статуса ИП</a:t>
            </a:r>
          </a:p>
          <a:p>
            <a:r>
              <a:rPr lang="ru-RU" dirty="0"/>
              <a:t>доход подтверждается справкой из приложения</a:t>
            </a:r>
          </a:p>
          <a:p>
            <a:r>
              <a:rPr lang="ru-RU" dirty="0"/>
              <a:t>статус плательщика НПД подтверждается на сайте ФНС </a:t>
            </a:r>
          </a:p>
        </p:txBody>
      </p:sp>
      <p:sp>
        <p:nvSpPr>
          <p:cNvPr id="333" name="Прямоугольник 332"/>
          <p:cNvSpPr/>
          <p:nvPr/>
        </p:nvSpPr>
        <p:spPr>
          <a:xfrm>
            <a:off x="6105128" y="1916832"/>
            <a:ext cx="3052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Без отчетности</a:t>
            </a:r>
          </a:p>
          <a:p>
            <a:r>
              <a:rPr lang="ru-RU" dirty="0"/>
              <a:t>учет доходов в приложении</a:t>
            </a:r>
          </a:p>
        </p:txBody>
      </p:sp>
      <p:sp>
        <p:nvSpPr>
          <p:cNvPr id="334" name="Прямоугольник 333"/>
          <p:cNvSpPr/>
          <p:nvPr/>
        </p:nvSpPr>
        <p:spPr>
          <a:xfrm>
            <a:off x="6177136" y="2780928"/>
            <a:ext cx="247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Без кассы</a:t>
            </a:r>
          </a:p>
          <a:p>
            <a:r>
              <a:rPr lang="ru-RU" dirty="0"/>
              <a:t>формирование чеков в приложении</a:t>
            </a:r>
          </a:p>
        </p:txBody>
      </p:sp>
      <p:sp>
        <p:nvSpPr>
          <p:cNvPr id="335" name="Прямоугольник 334"/>
          <p:cNvSpPr/>
          <p:nvPr/>
        </p:nvSpPr>
        <p:spPr>
          <a:xfrm>
            <a:off x="6249144" y="3789040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Открытый API</a:t>
            </a:r>
          </a:p>
          <a:p>
            <a:r>
              <a:rPr lang="ru-RU" dirty="0"/>
              <a:t>возможна регистрация         через банки</a:t>
            </a:r>
          </a:p>
          <a:p>
            <a:r>
              <a:rPr lang="ru-RU" dirty="0"/>
              <a:t>формирование чека площадками и банками</a:t>
            </a:r>
          </a:p>
        </p:txBody>
      </p:sp>
      <p:sp>
        <p:nvSpPr>
          <p:cNvPr id="336" name="Прямоугольник 335"/>
          <p:cNvSpPr/>
          <p:nvPr/>
        </p:nvSpPr>
        <p:spPr>
          <a:xfrm>
            <a:off x="6249144" y="544522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Взаимодействие</a:t>
            </a:r>
            <a:r>
              <a:rPr lang="ru-RU" dirty="0"/>
              <a:t> с налоговыми органами </a:t>
            </a:r>
          </a:p>
          <a:p>
            <a:r>
              <a:rPr lang="ru-RU" dirty="0"/>
              <a:t>24/7</a:t>
            </a:r>
          </a:p>
        </p:txBody>
      </p:sp>
    </p:spTree>
    <p:extLst>
      <p:ext uri="{BB962C8B-B14F-4D97-AF65-F5344CB8AC3E}">
        <p14:creationId xmlns:p14="http://schemas.microsoft.com/office/powerpoint/2010/main" val="160115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Регистрация в приложении «Мой налог»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766" t="25622" r="34205" b="15579"/>
          <a:stretch>
            <a:fillRect/>
          </a:stretch>
        </p:blipFill>
        <p:spPr bwMode="auto">
          <a:xfrm>
            <a:off x="1064568" y="1391440"/>
            <a:ext cx="7416824" cy="48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4766" t="25622" r="34205" b="15579"/>
          <a:stretch>
            <a:fillRect/>
          </a:stretch>
        </p:blipFill>
        <p:spPr bwMode="auto">
          <a:xfrm>
            <a:off x="1064568" y="1412776"/>
            <a:ext cx="7416824" cy="48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1194" y="1124745"/>
            <a:ext cx="8508304" cy="531138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18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6549" y="404667"/>
            <a:ext cx="7948625" cy="1105803"/>
          </a:xfrm>
        </p:spPr>
        <p:txBody>
          <a:bodyPr>
            <a:normAutofit/>
          </a:bodyPr>
          <a:lstStyle/>
          <a:p>
            <a:pPr lvl="0" algn="ctr"/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184643"/>
            <a:ext cx="184634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4528" y="47667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Примеры, когда налогоплательщикам  подойдет  ПНД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lum bright="-20000" contrast="20000"/>
          </a:blip>
          <a:srcRect l="13376" t="27572" r="32874" b="7973"/>
          <a:stretch>
            <a:fillRect/>
          </a:stretch>
        </p:blipFill>
        <p:spPr bwMode="auto">
          <a:xfrm>
            <a:off x="662524" y="1484784"/>
            <a:ext cx="834692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97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6734" b="42881"/>
          <a:stretch>
            <a:fillRect/>
          </a:stretch>
        </p:blipFill>
        <p:spPr bwMode="auto">
          <a:xfrm>
            <a:off x="488504" y="548680"/>
            <a:ext cx="9145016" cy="15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 noGrp="1"/>
          </p:cNvGrpSpPr>
          <p:nvPr/>
        </p:nvGrpSpPr>
        <p:grpSpPr>
          <a:xfrm>
            <a:off x="488504" y="2420888"/>
            <a:ext cx="4968552" cy="2880320"/>
            <a:chOff x="5634732" y="3492000"/>
            <a:chExt cx="3960440" cy="2055827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2673" t="53885" r="30628" b="2970"/>
            <a:stretch>
              <a:fillRect/>
            </a:stretch>
          </p:blipFill>
          <p:spPr bwMode="auto">
            <a:xfrm>
              <a:off x="5634732" y="3852639"/>
              <a:ext cx="3960440" cy="169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2673" t="17231" r="30628" b="73606"/>
            <a:stretch>
              <a:fillRect/>
            </a:stretch>
          </p:blipFill>
          <p:spPr bwMode="auto">
            <a:xfrm>
              <a:off x="5634732" y="3492000"/>
              <a:ext cx="39604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9"/>
          <p:cNvPicPr/>
          <p:nvPr/>
        </p:nvPicPr>
        <p:blipFill>
          <a:blip r:embed="rId4" cstate="print"/>
          <a:srcRect l="68293" t="17101" r="10609" b="36024"/>
          <a:stretch>
            <a:fillRect/>
          </a:stretch>
        </p:blipFill>
        <p:spPr bwMode="auto">
          <a:xfrm>
            <a:off x="5385048" y="2348880"/>
            <a:ext cx="36724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60512" y="5980301"/>
            <a:ext cx="230425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www.nalog.ru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10053</TotalTime>
  <Words>391</Words>
  <Application>Microsoft Office PowerPoint</Application>
  <PresentationFormat>Лист A4 (210x297 мм)</PresentationFormat>
  <Paragraphs>70</Paragraphs>
  <Slides>10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9_Present_FNS2012_A4</vt:lpstr>
      <vt:lpstr>УПРАВЛЕНИЕ ФЕДЕРАЛЬНОЙ  НАЛОГОВОЙ СЛУЖБЫ ПО АЛТАЙСКОМУ КРАЮ</vt:lpstr>
      <vt:lpstr> ФЕДЕРАЛЬНЫЙ ЗАКОН О ПРОВЕДЕНИИ ЭКСПЕРИМЕНТА ПО УСТАНОВЛЕНИЮ СПЕЦИАЛЬНОГО НАЛОГОВОГО РЕЖИМА  «НАЛОГ НА ПРОФЕССИОНАЛЬНЫЙ ДОХОД»  от 27.11.2018 № 422-ФЗ </vt:lpstr>
      <vt:lpstr>Самозанятые Алтайского края  Статистика на 26.11.2020  </vt:lpstr>
      <vt:lpstr>Самозанятые Алтайского края  Статистика на 26.11.2020  </vt:lpstr>
      <vt:lpstr> </vt:lpstr>
      <vt:lpstr>НАЛОГ НА ПРОФЕССИОНАЛЬНЫЙ ДОХОД</vt:lpstr>
      <vt:lpstr>Регистрация в приложении «Мой налог»</vt:lpstr>
      <vt:lpstr>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Неизвестный пользователь</cp:lastModifiedBy>
  <cp:revision>604</cp:revision>
  <cp:lastPrinted>2020-11-26T01:56:28Z</cp:lastPrinted>
  <dcterms:created xsi:type="dcterms:W3CDTF">2015-03-27T13:19:33Z</dcterms:created>
  <dcterms:modified xsi:type="dcterms:W3CDTF">2020-11-26T09:42:59Z</dcterms:modified>
</cp:coreProperties>
</file>